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notesMasterIdLst>
    <p:notesMasterId r:id="rId3"/>
  </p:notesMasterIdLst>
  <p:sldIdLst>
    <p:sldId id="259" r:id="rId2"/>
  </p:sldIdLst>
  <p:sldSz cx="36144200" cy="51120675"/>
  <p:notesSz cx="6858000" cy="9144000"/>
  <p:defaultTextStyle>
    <a:defPPr>
      <a:defRPr lang="fr-FR"/>
    </a:defPPr>
    <a:lvl1pPr marL="0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1pPr>
    <a:lvl2pPr marL="2094320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2pPr>
    <a:lvl3pPr marL="4188641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3pPr>
    <a:lvl4pPr marL="6282965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4pPr>
    <a:lvl5pPr marL="8377286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5pPr>
    <a:lvl6pPr marL="10471606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6pPr>
    <a:lvl7pPr marL="12565927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7pPr>
    <a:lvl8pPr marL="14660247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8pPr>
    <a:lvl9pPr marL="16754572" algn="l" defTabSz="4188641" rtl="0" eaLnBrk="1" latinLnBrk="0" hangingPunct="1">
      <a:defRPr sz="824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FA4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D72404-4B8A-6F2C-71BD-7CE7F3659951}" v="1183" dt="2022-01-05T11:43:00.24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8459" autoAdjust="0"/>
    <p:restoredTop sz="94660"/>
  </p:normalViewPr>
  <p:slideViewPr>
    <p:cSldViewPr snapToGrid="0">
      <p:cViewPr>
        <p:scale>
          <a:sx n="50" d="100"/>
          <a:sy n="50" d="100"/>
        </p:scale>
        <p:origin x="14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5/10/relationships/revisionInfo" Target="revisionInfo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6B746F-D2E7-4CFB-BC37-7BB04E22C66F}" type="datetimeFigureOut">
              <a:rPr lang="fr-FR" smtClean="0"/>
              <a:t>07/01/2022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2338388" y="1143000"/>
            <a:ext cx="2181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5B9892-C968-4D6A-82EB-5804F3AD514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75260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1pPr>
    <a:lvl2pPr marL="2094320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2pPr>
    <a:lvl3pPr marL="4188641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3pPr>
    <a:lvl4pPr marL="6282965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4pPr>
    <a:lvl5pPr marL="8377286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5pPr>
    <a:lvl6pPr marL="10471606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6pPr>
    <a:lvl7pPr marL="12565927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7pPr>
    <a:lvl8pPr marL="14660247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8pPr>
    <a:lvl9pPr marL="16754572" algn="l" defTabSz="4188641" rtl="0" eaLnBrk="1" latinLnBrk="0" hangingPunct="1">
      <a:defRPr sz="549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e 14"/>
          <p:cNvGrpSpPr/>
          <p:nvPr userDrawn="1"/>
        </p:nvGrpSpPr>
        <p:grpSpPr>
          <a:xfrm>
            <a:off x="1" y="1"/>
            <a:ext cx="36166629" cy="51120674"/>
            <a:chOff x="1" y="1"/>
            <a:chExt cx="36166629" cy="51120674"/>
          </a:xfrm>
        </p:grpSpPr>
        <p:pic>
          <p:nvPicPr>
            <p:cNvPr id="7" name="Image 6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772"/>
            <a:stretch/>
          </p:blipFill>
          <p:spPr>
            <a:xfrm>
              <a:off x="22430" y="33109111"/>
              <a:ext cx="36144200" cy="18011564"/>
            </a:xfrm>
            <a:prstGeom prst="rect">
              <a:avLst/>
            </a:prstGeom>
          </p:spPr>
        </p:pic>
        <p:grpSp>
          <p:nvGrpSpPr>
            <p:cNvPr id="14" name="Groupe 13"/>
            <p:cNvGrpSpPr/>
            <p:nvPr userDrawn="1"/>
          </p:nvGrpSpPr>
          <p:grpSpPr>
            <a:xfrm>
              <a:off x="1" y="1"/>
              <a:ext cx="36144200" cy="19686418"/>
              <a:chOff x="1" y="1"/>
              <a:chExt cx="36144200" cy="19686418"/>
            </a:xfrm>
          </p:grpSpPr>
          <p:pic>
            <p:nvPicPr>
              <p:cNvPr id="10" name="Image 9"/>
              <p:cNvPicPr>
                <a:picLocks noChangeAspect="1"/>
              </p:cNvPicPr>
              <p:nvPr userDrawn="1"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4660"/>
              <a:stretch/>
            </p:blipFill>
            <p:spPr>
              <a:xfrm>
                <a:off x="1" y="1"/>
                <a:ext cx="36144200" cy="19686418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 userDrawn="1"/>
            </p:nvPicPr>
            <p:blipFill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6596744" y="2599451"/>
                <a:ext cx="6923314" cy="8673257"/>
              </a:xfrm>
              <a:prstGeom prst="rect">
                <a:avLst/>
              </a:prstGeom>
            </p:spPr>
          </p:pic>
        </p:grp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10815" y="12279085"/>
            <a:ext cx="30722570" cy="13884763"/>
          </a:xfrm>
        </p:spPr>
        <p:txBody>
          <a:bodyPr anchor="b"/>
          <a:lstStyle>
            <a:lvl1pPr algn="ctr">
              <a:defRPr sz="23717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18025" y="26850192"/>
            <a:ext cx="27108150" cy="12342326"/>
          </a:xfrm>
        </p:spPr>
        <p:txBody>
          <a:bodyPr/>
          <a:lstStyle>
            <a:lvl1pPr marL="0" indent="0" algn="ctr">
              <a:buNone/>
              <a:defRPr sz="9487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1807220" indent="0" algn="ctr">
              <a:buNone/>
              <a:defRPr sz="7906"/>
            </a:lvl2pPr>
            <a:lvl3pPr marL="3614440" indent="0" algn="ctr">
              <a:buNone/>
              <a:defRPr sz="7115"/>
            </a:lvl3pPr>
            <a:lvl4pPr marL="5421660" indent="0" algn="ctr">
              <a:buNone/>
              <a:defRPr sz="6324"/>
            </a:lvl4pPr>
            <a:lvl5pPr marL="7228881" indent="0" algn="ctr">
              <a:buNone/>
              <a:defRPr sz="6324"/>
            </a:lvl5pPr>
            <a:lvl6pPr marL="9036101" indent="0" algn="ctr">
              <a:buNone/>
              <a:defRPr sz="6324"/>
            </a:lvl6pPr>
            <a:lvl7pPr marL="10843321" indent="0" algn="ctr">
              <a:buNone/>
              <a:defRPr sz="6324"/>
            </a:lvl7pPr>
            <a:lvl8pPr marL="12650541" indent="0" algn="ctr">
              <a:buNone/>
              <a:defRPr sz="6324"/>
            </a:lvl8pPr>
            <a:lvl9pPr marL="14457761" indent="0" algn="ctr">
              <a:buNone/>
              <a:defRPr sz="6324"/>
            </a:lvl9pPr>
          </a:lstStyle>
          <a:p>
            <a:r>
              <a:rPr lang="fr-FR" dirty="0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8AFEEE-D9BD-4D69-83B9-678E32C67F5E}" type="datetime1">
              <a:rPr lang="fr-FR" smtClean="0"/>
              <a:t>07/01/2022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9115AF-75F8-4668-8D55-D896C2D9F65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080336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e 17"/>
          <p:cNvGrpSpPr/>
          <p:nvPr userDrawn="1"/>
        </p:nvGrpSpPr>
        <p:grpSpPr>
          <a:xfrm>
            <a:off x="1" y="1"/>
            <a:ext cx="36166629" cy="51120674"/>
            <a:chOff x="1" y="1"/>
            <a:chExt cx="36166629" cy="51120674"/>
          </a:xfrm>
        </p:grpSpPr>
        <p:pic>
          <p:nvPicPr>
            <p:cNvPr id="10" name="Image 9"/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12772"/>
            <a:stretch/>
          </p:blipFill>
          <p:spPr>
            <a:xfrm>
              <a:off x="22430" y="33109111"/>
              <a:ext cx="36144200" cy="18011564"/>
            </a:xfrm>
            <a:prstGeom prst="rect">
              <a:avLst/>
            </a:prstGeom>
          </p:spPr>
        </p:pic>
        <p:pic>
          <p:nvPicPr>
            <p:cNvPr id="7" name="Image 6"/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4660"/>
            <a:stretch/>
          </p:blipFill>
          <p:spPr>
            <a:xfrm>
              <a:off x="1" y="1"/>
              <a:ext cx="36144200" cy="19686418"/>
            </a:xfrm>
            <a:prstGeom prst="rect">
              <a:avLst/>
            </a:prstGeom>
          </p:spPr>
        </p:pic>
        <p:pic>
          <p:nvPicPr>
            <p:cNvPr id="11" name="Image 10"/>
            <p:cNvPicPr>
              <a:picLocks noChangeAspect="1"/>
            </p:cNvPicPr>
            <p:nvPr userDrawn="1"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596744" y="2599451"/>
              <a:ext cx="6923314" cy="8673257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34912" y="3843920"/>
            <a:ext cx="17983858" cy="5810236"/>
          </a:xfrm>
        </p:spPr>
        <p:txBody>
          <a:bodyPr>
            <a:normAutofit/>
          </a:bodyPr>
          <a:lstStyle>
            <a:lvl1pPr algn="ctr">
              <a:defRPr sz="145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84914" y="12017829"/>
            <a:ext cx="31174373" cy="34026283"/>
          </a:xfrm>
        </p:spPr>
        <p:txBody>
          <a:bodyPr>
            <a:normAutofit/>
          </a:bodyPr>
          <a:lstStyle>
            <a:lvl1pPr>
              <a:defRPr sz="88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8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66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60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8F0175-A72C-4DF3-A8D5-945002CC5D7A}" type="datetime1">
              <a:rPr lang="fr-FR" smtClean="0"/>
              <a:t>07/01/2022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fld id="{F377FCA0-6FAF-4B86-97A4-24F30B10DE1F}" type="slidenum">
              <a:rPr lang="fr-FR" smtClean="0"/>
              <a:pPr/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11505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84914" y="2721714"/>
            <a:ext cx="31174373" cy="988096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484914" y="13608513"/>
            <a:ext cx="31174373" cy="3243559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Modifiez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84914" y="47381303"/>
            <a:ext cx="8132445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56859A-33DC-46EB-BB93-598A881B39CF}" type="datetime1">
              <a:rPr lang="fr-FR" smtClean="0"/>
              <a:t>07/01/2022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972766" y="47381303"/>
            <a:ext cx="12198668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5526841" y="47381303"/>
            <a:ext cx="8132445" cy="27217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74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9115AF-75F8-4668-8D55-D896C2D9F65F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3519005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</p:sldLayoutIdLst>
  <p:hf hdr="0" dt="0"/>
  <p:txStyles>
    <p:titleStyle>
      <a:lvl1pPr algn="l" defTabSz="3614440" rtl="0" eaLnBrk="1" latinLnBrk="0" hangingPunct="1">
        <a:lnSpc>
          <a:spcPct val="90000"/>
        </a:lnSpc>
        <a:spcBef>
          <a:spcPct val="0"/>
        </a:spcBef>
        <a:buNone/>
        <a:defRPr sz="17392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903610" indent="-903610" algn="l" defTabSz="3614440" rtl="0" eaLnBrk="1" latinLnBrk="0" hangingPunct="1">
        <a:lnSpc>
          <a:spcPct val="90000"/>
        </a:lnSpc>
        <a:spcBef>
          <a:spcPts val="3953"/>
        </a:spcBef>
        <a:buFont typeface="Arial" panose="020B0604020202020204" pitchFamily="34" charset="0"/>
        <a:buChar char="•"/>
        <a:defRPr sz="11068" kern="1200">
          <a:solidFill>
            <a:schemeClr val="tx1"/>
          </a:solidFill>
          <a:latin typeface="+mn-lt"/>
          <a:ea typeface="+mn-ea"/>
          <a:cs typeface="+mn-cs"/>
        </a:defRPr>
      </a:lvl1pPr>
      <a:lvl2pPr marL="2710830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9487" kern="1200">
          <a:solidFill>
            <a:schemeClr val="tx1"/>
          </a:solidFill>
          <a:latin typeface="+mn-lt"/>
          <a:ea typeface="+mn-ea"/>
          <a:cs typeface="+mn-cs"/>
        </a:defRPr>
      </a:lvl2pPr>
      <a:lvl3pPr marL="4518050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906" kern="1200">
          <a:solidFill>
            <a:schemeClr val="tx1"/>
          </a:solidFill>
          <a:latin typeface="+mn-lt"/>
          <a:ea typeface="+mn-ea"/>
          <a:cs typeface="+mn-cs"/>
        </a:defRPr>
      </a:lvl3pPr>
      <a:lvl4pPr marL="632527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4pPr>
      <a:lvl5pPr marL="813249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5pPr>
      <a:lvl6pPr marL="993971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6pPr>
      <a:lvl7pPr marL="1174693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7pPr>
      <a:lvl8pPr marL="1355415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8pPr>
      <a:lvl9pPr marL="15361371" indent="-903610" algn="l" defTabSz="3614440" rtl="0" eaLnBrk="1" latinLnBrk="0" hangingPunct="1">
        <a:lnSpc>
          <a:spcPct val="90000"/>
        </a:lnSpc>
        <a:spcBef>
          <a:spcPts val="1976"/>
        </a:spcBef>
        <a:buFont typeface="Arial" panose="020B0604020202020204" pitchFamily="34" charset="0"/>
        <a:buChar char="•"/>
        <a:defRPr sz="711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1pPr>
      <a:lvl2pPr marL="1807220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2pPr>
      <a:lvl3pPr marL="3614440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3pPr>
      <a:lvl4pPr marL="5421660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4pPr>
      <a:lvl5pPr marL="7228881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5pPr>
      <a:lvl6pPr marL="9036101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6pPr>
      <a:lvl7pPr marL="10843321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7pPr>
      <a:lvl8pPr marL="12650541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8pPr>
      <a:lvl9pPr marL="14457761" algn="l" defTabSz="3614440" rtl="0" eaLnBrk="1" latinLnBrk="0" hangingPunct="1">
        <a:defRPr sz="711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>
          <a:xfrm>
            <a:off x="28683284" y="47958819"/>
            <a:ext cx="6883400" cy="2721703"/>
          </a:xfrm>
        </p:spPr>
        <p:txBody>
          <a:bodyPr/>
          <a:lstStyle/>
          <a:p>
            <a:r>
              <a:rPr lang="en-US" sz="3200" dirty="0"/>
              <a:t>OBERON is a collaborative project funded by the EU Framework </a:t>
            </a:r>
            <a:r>
              <a:rPr lang="en-US" sz="3200" dirty="0" err="1"/>
              <a:t>Programme</a:t>
            </a:r>
            <a:r>
              <a:rPr lang="en-US" sz="3200" dirty="0"/>
              <a:t> for Research and Innovation Action (RIA), Horizon 2020, under grant agreement no 825712</a:t>
            </a:r>
            <a:endParaRPr lang="fr-FR" sz="32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8515FC3-A14F-4DA9-B251-5EC50A0C5BA0}"/>
              </a:ext>
            </a:extLst>
          </p:cNvPr>
          <p:cNvSpPr txBox="1"/>
          <p:nvPr/>
        </p:nvSpPr>
        <p:spPr>
          <a:xfrm>
            <a:off x="13723314" y="4202442"/>
            <a:ext cx="22421852" cy="81253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6600" b="1" dirty="0">
                <a:solidFill>
                  <a:srgbClr val="3FA435"/>
                </a:solidFill>
                <a:ea typeface="+mn-lt"/>
                <a:cs typeface="+mn-lt"/>
              </a:rPr>
              <a:t>Childhood exposure to non-persistent endocrine disrupting chemicals and multi-</a:t>
            </a:r>
            <a:r>
              <a:rPr lang="en-US" sz="6600" b="1" dirty="0" err="1">
                <a:solidFill>
                  <a:srgbClr val="3FA435"/>
                </a:solidFill>
                <a:ea typeface="+mn-lt"/>
                <a:cs typeface="+mn-lt"/>
              </a:rPr>
              <a:t>omic</a:t>
            </a:r>
            <a:r>
              <a:rPr lang="en-US" sz="6600" b="1" dirty="0">
                <a:solidFill>
                  <a:srgbClr val="3FA435"/>
                </a:solidFill>
                <a:ea typeface="+mn-lt"/>
                <a:cs typeface="+mn-lt"/>
              </a:rPr>
              <a:t> markers in a population-based child cohort</a:t>
            </a:r>
            <a:endParaRPr lang="en-US" sz="6600" b="1" u="sng" dirty="0">
              <a:solidFill>
                <a:srgbClr val="3FA435"/>
              </a:solidFill>
              <a:ea typeface="+mn-lt"/>
              <a:cs typeface="+mn-lt"/>
            </a:endParaRPr>
          </a:p>
          <a:p>
            <a:pPr algn="ctr"/>
            <a:r>
              <a:rPr lang="en-US" sz="3600" b="1" dirty="0">
                <a:ea typeface="+mn-lt"/>
                <a:cs typeface="+mn-lt"/>
              </a:rPr>
              <a:t>Lorenzo Fabbri</a:t>
            </a:r>
            <a:r>
              <a:rPr lang="en-US" sz="3600" dirty="0">
                <a:ea typeface="+mn-lt"/>
                <a:cs typeface="+mn-lt"/>
              </a:rPr>
              <a:t>*</a:t>
            </a:r>
            <a:r>
              <a:rPr lang="en-US" sz="3600" baseline="30000" dirty="0">
                <a:ea typeface="+mn-lt"/>
                <a:cs typeface="+mn-lt"/>
              </a:rPr>
              <a:t>1,2</a:t>
            </a:r>
            <a:r>
              <a:rPr lang="en-US" sz="3600" dirty="0">
                <a:ea typeface="+mn-lt"/>
                <a:cs typeface="+mn-lt"/>
              </a:rPr>
              <a:t> Ronan Garlantezec</a:t>
            </a:r>
            <a:r>
              <a:rPr lang="en-US" sz="3600" baseline="30000" dirty="0">
                <a:ea typeface="+mn-lt"/>
                <a:cs typeface="+mn-lt"/>
              </a:rPr>
              <a:t>10</a:t>
            </a:r>
            <a:r>
              <a:rPr lang="en-US" sz="3600" dirty="0">
                <a:ea typeface="+mn-lt"/>
                <a:cs typeface="+mn-lt"/>
              </a:rPr>
              <a:t> </a:t>
            </a:r>
            <a:r>
              <a:rPr lang="en-US" sz="3600" dirty="0" err="1">
                <a:ea typeface="+mn-lt"/>
                <a:cs typeface="+mn-lt"/>
              </a:rPr>
              <a:t>Cathrine</a:t>
            </a:r>
            <a:r>
              <a:rPr lang="en-US" sz="3600" dirty="0">
                <a:ea typeface="+mn-lt"/>
                <a:cs typeface="+mn-lt"/>
              </a:rPr>
              <a:t> Thomsen</a:t>
            </a:r>
            <a:r>
              <a:rPr lang="en-US" sz="3600" baseline="30000" dirty="0">
                <a:ea typeface="+mn-lt"/>
                <a:cs typeface="+mn-lt"/>
              </a:rPr>
              <a:t>4</a:t>
            </a:r>
            <a:r>
              <a:rPr lang="en-US" sz="3600" dirty="0">
                <a:ea typeface="+mn-lt"/>
                <a:cs typeface="+mn-lt"/>
              </a:rPr>
              <a:t> John Wright</a:t>
            </a:r>
            <a:r>
              <a:rPr lang="en-US" sz="3600" baseline="30000" dirty="0">
                <a:ea typeface="+mn-lt"/>
                <a:cs typeface="+mn-lt"/>
              </a:rPr>
              <a:t>5</a:t>
            </a:r>
            <a:r>
              <a:rPr lang="en-US" sz="3600" dirty="0">
                <a:ea typeface="+mn-lt"/>
                <a:cs typeface="+mn-lt"/>
              </a:rPr>
              <a:t> Remy Slama</a:t>
            </a:r>
            <a:r>
              <a:rPr lang="en-US" sz="3600" baseline="30000" dirty="0">
                <a:ea typeface="+mn-lt"/>
                <a:cs typeface="+mn-lt"/>
              </a:rPr>
              <a:t>6</a:t>
            </a:r>
            <a:r>
              <a:rPr lang="en-US" sz="3600" dirty="0">
                <a:ea typeface="+mn-lt"/>
                <a:cs typeface="+mn-lt"/>
              </a:rPr>
              <a:t> Barbara Heude</a:t>
            </a:r>
            <a:r>
              <a:rPr lang="en-US" sz="3600" baseline="30000" dirty="0">
                <a:ea typeface="+mn-lt"/>
                <a:cs typeface="+mn-lt"/>
              </a:rPr>
              <a:t>7</a:t>
            </a:r>
            <a:r>
              <a:rPr lang="en-US" sz="3600" dirty="0">
                <a:ea typeface="+mn-lt"/>
                <a:cs typeface="+mn-lt"/>
              </a:rPr>
              <a:t> Regina Grazuleviciene</a:t>
            </a:r>
            <a:r>
              <a:rPr lang="en-US" sz="3600" baseline="30000" dirty="0">
                <a:ea typeface="+mn-lt"/>
                <a:cs typeface="+mn-lt"/>
              </a:rPr>
              <a:t>8</a:t>
            </a:r>
            <a:r>
              <a:rPr lang="en-US" sz="3600" dirty="0">
                <a:ea typeface="+mn-lt"/>
                <a:cs typeface="+mn-lt"/>
              </a:rPr>
              <a:t> Leda Chatzi</a:t>
            </a:r>
            <a:r>
              <a:rPr lang="en-US" sz="3600" baseline="30000" dirty="0">
                <a:ea typeface="+mn-lt"/>
                <a:cs typeface="+mn-lt"/>
              </a:rPr>
              <a:t>9</a:t>
            </a:r>
            <a:r>
              <a:rPr lang="en-US" sz="3600" dirty="0">
                <a:ea typeface="+mn-lt"/>
                <a:cs typeface="+mn-lt"/>
              </a:rPr>
              <a:t> Chung-Ho E Lau</a:t>
            </a:r>
            <a:r>
              <a:rPr lang="en-US" sz="3600" baseline="30000" dirty="0">
                <a:ea typeface="+mn-lt"/>
                <a:cs typeface="+mn-lt"/>
              </a:rPr>
              <a:t>11,12</a:t>
            </a:r>
            <a:r>
              <a:rPr lang="en-US" sz="3600" dirty="0">
                <a:ea typeface="+mn-lt"/>
                <a:cs typeface="+mn-lt"/>
              </a:rPr>
              <a:t> Alexandros P Siskos</a:t>
            </a:r>
            <a:r>
              <a:rPr lang="en-US" sz="3600" baseline="30000" dirty="0">
                <a:ea typeface="+mn-lt"/>
                <a:cs typeface="+mn-lt"/>
              </a:rPr>
              <a:t>13</a:t>
            </a:r>
            <a:r>
              <a:rPr lang="en-US" sz="3600" dirty="0">
                <a:ea typeface="+mn-lt"/>
                <a:cs typeface="+mn-lt"/>
              </a:rPr>
              <a:t> Hector Keun</a:t>
            </a:r>
            <a:r>
              <a:rPr lang="en-US" sz="3600" baseline="30000" dirty="0">
                <a:ea typeface="+mn-lt"/>
                <a:cs typeface="+mn-lt"/>
              </a:rPr>
              <a:t>13</a:t>
            </a:r>
            <a:r>
              <a:rPr lang="en-US" sz="3600" dirty="0">
                <a:ea typeface="+mn-lt"/>
                <a:cs typeface="+mn-lt"/>
              </a:rPr>
              <a:t> Maribel Casas</a:t>
            </a:r>
            <a:r>
              <a:rPr lang="en-US" sz="3600" baseline="30000" dirty="0">
                <a:ea typeface="+mn-lt"/>
                <a:cs typeface="+mn-lt"/>
              </a:rPr>
              <a:t>1,2,3</a:t>
            </a:r>
            <a:r>
              <a:rPr lang="en-US" sz="3600" dirty="0">
                <a:ea typeface="+mn-lt"/>
                <a:cs typeface="+mn-lt"/>
              </a:rPr>
              <a:t> Martine Vrijheid</a:t>
            </a:r>
            <a:r>
              <a:rPr lang="en-US" sz="3600" baseline="30000" dirty="0">
                <a:ea typeface="+mn-lt"/>
                <a:cs typeface="+mn-lt"/>
              </a:rPr>
              <a:t>1,2,3</a:t>
            </a:r>
            <a:r>
              <a:rPr lang="en-US" sz="3600" dirty="0">
                <a:ea typeface="+mn-lt"/>
                <a:cs typeface="+mn-lt"/>
              </a:rPr>
              <a:t> Lea Maitre</a:t>
            </a:r>
            <a:r>
              <a:rPr lang="en-US" sz="3600" baseline="30000" dirty="0">
                <a:ea typeface="+mn-lt"/>
                <a:cs typeface="+mn-lt"/>
              </a:rPr>
              <a:t>1,2,3</a:t>
            </a:r>
          </a:p>
          <a:p>
            <a:pPr algn="ctr"/>
            <a:r>
              <a:rPr lang="en-US" sz="2400" baseline="30000" dirty="0"/>
              <a:t>1</a:t>
            </a:r>
            <a:r>
              <a:rPr lang="en-US" sz="2400" dirty="0"/>
              <a:t>ISGlobal, Barcelona, Spain </a:t>
            </a:r>
            <a:r>
              <a:rPr lang="en-US" sz="2400" baseline="30000" dirty="0"/>
              <a:t>2</a:t>
            </a:r>
            <a:r>
              <a:rPr lang="en-US" sz="2400" dirty="0"/>
              <a:t>Universitat Pompeu Fabra (UPF), Barcelona, Spain </a:t>
            </a:r>
            <a:r>
              <a:rPr lang="en-US" sz="2400" baseline="30000" dirty="0"/>
              <a:t>3</a:t>
            </a:r>
            <a:r>
              <a:rPr lang="en-US" sz="2400" dirty="0"/>
              <a:t>CIBER </a:t>
            </a:r>
            <a:r>
              <a:rPr lang="en-US" sz="2400" dirty="0" err="1"/>
              <a:t>Epidemiologia</a:t>
            </a:r>
            <a:r>
              <a:rPr lang="en-US" sz="2400" dirty="0"/>
              <a:t> y Salud Pública (CIBERESP), Madrid, Spain </a:t>
            </a:r>
            <a:r>
              <a:rPr lang="en-US" sz="2400" baseline="30000" dirty="0"/>
              <a:t>4</a:t>
            </a:r>
            <a:r>
              <a:rPr lang="en-US" sz="2400" dirty="0"/>
              <a:t>Department of Environmental Health, Norwegian Institute of Public Health, Oslo, Norway </a:t>
            </a:r>
            <a:r>
              <a:rPr lang="en-US" sz="2400" baseline="30000" dirty="0"/>
              <a:t>5</a:t>
            </a:r>
            <a:r>
              <a:rPr lang="en-US" sz="2400" dirty="0"/>
              <a:t>Bradford Institute for Health Research, Bradford Teaching Hospitals NHS Foundation Trust, Bradford, UK </a:t>
            </a:r>
            <a:r>
              <a:rPr lang="en-US" sz="2400" baseline="30000" dirty="0"/>
              <a:t>6</a:t>
            </a:r>
            <a:r>
              <a:rPr lang="en-US" sz="2400" dirty="0"/>
              <a:t>Team of Environmental Epidemiology applied to Reproduction and Respiratory Health, Institute for Advanced Biosciences (IAB), </a:t>
            </a:r>
            <a:r>
              <a:rPr lang="en-US" sz="2400" dirty="0" err="1"/>
              <a:t>Inserm</a:t>
            </a:r>
            <a:r>
              <a:rPr lang="en-US" sz="2400" dirty="0"/>
              <a:t>, CNRS, Université Grenoble Alpes, Grenoble, France </a:t>
            </a:r>
            <a:r>
              <a:rPr lang="en-US" sz="2400" baseline="30000" dirty="0"/>
              <a:t>7</a:t>
            </a:r>
            <a:r>
              <a:rPr lang="en-US" sz="2400" dirty="0"/>
              <a:t>Université de Paris, Centre for Research in Epidemiology and Statistics (CRESS), INSERM, INRAE, Paris, France </a:t>
            </a:r>
            <a:r>
              <a:rPr lang="en-US" sz="2400" baseline="30000" dirty="0"/>
              <a:t>8</a:t>
            </a:r>
            <a:r>
              <a:rPr lang="en-US" sz="2400" dirty="0"/>
              <a:t>Department of Environmental Sciences, Vytautas Magnus University, Kaunas, Lithuania </a:t>
            </a:r>
            <a:r>
              <a:rPr lang="en-US" sz="2400" baseline="30000" dirty="0"/>
              <a:t>9</a:t>
            </a:r>
            <a:r>
              <a:rPr lang="en-US" sz="2400" dirty="0"/>
              <a:t>Department of Preventive Medicine, Keck School of Medicine, University of Southern California, Los Angeles, CA, USA </a:t>
            </a:r>
            <a:r>
              <a:rPr lang="en-US" sz="2400" baseline="30000" dirty="0"/>
              <a:t>10</a:t>
            </a:r>
            <a:r>
              <a:rPr lang="en-US" sz="2400" dirty="0"/>
              <a:t>Univ Rennes, CHU Rennes, </a:t>
            </a:r>
            <a:r>
              <a:rPr lang="en-US" sz="2400" dirty="0" err="1"/>
              <a:t>Inserm</a:t>
            </a:r>
            <a:r>
              <a:rPr lang="en-US" sz="2400" dirty="0"/>
              <a:t>, EHESP, </a:t>
            </a:r>
            <a:r>
              <a:rPr lang="en-US" sz="2400" dirty="0" err="1"/>
              <a:t>Irset</a:t>
            </a:r>
            <a:r>
              <a:rPr lang="en-US" sz="2400" dirty="0"/>
              <a:t> (</a:t>
            </a:r>
            <a:r>
              <a:rPr lang="en-US" sz="2400" dirty="0" err="1"/>
              <a:t>Institut</a:t>
            </a:r>
            <a:r>
              <a:rPr lang="en-US" sz="2400" dirty="0"/>
              <a:t> de recherche </a:t>
            </a:r>
            <a:r>
              <a:rPr lang="en-US" sz="2400" dirty="0" err="1"/>
              <a:t>en</a:t>
            </a:r>
            <a:r>
              <a:rPr lang="en-US" sz="2400" dirty="0"/>
              <a:t> </a:t>
            </a:r>
            <a:r>
              <a:rPr lang="en-US" sz="2400" dirty="0" err="1"/>
              <a:t>santé</a:t>
            </a:r>
            <a:r>
              <a:rPr lang="en-US" sz="2400" dirty="0"/>
              <a:t> </a:t>
            </a:r>
            <a:r>
              <a:rPr lang="en-US" sz="2400" dirty="0" err="1"/>
              <a:t>environnement</a:t>
            </a:r>
            <a:r>
              <a:rPr lang="en-US" sz="2400" dirty="0"/>
              <a:t> et travail), UMR_ S 1085, Rennes, France </a:t>
            </a:r>
            <a:r>
              <a:rPr lang="en-US" sz="2400" baseline="30000" dirty="0"/>
              <a:t>11</a:t>
            </a:r>
            <a:r>
              <a:rPr lang="en-US" sz="2400" dirty="0"/>
              <a:t>MRC Centre for Environment and Health, School of Public Health, Imperial College London, London, UK </a:t>
            </a:r>
            <a:r>
              <a:rPr lang="en-US" sz="2400" baseline="30000" dirty="0"/>
              <a:t>12</a:t>
            </a:r>
            <a:r>
              <a:rPr lang="en-US" sz="2400" dirty="0"/>
              <a:t>Division of Systems Medicine, Department of Metabolism, Digestion and Reproduction, Imperial College, South Kensington, London, UK </a:t>
            </a:r>
            <a:r>
              <a:rPr lang="en-US" sz="2400" baseline="30000" dirty="0"/>
              <a:t>13</a:t>
            </a:r>
            <a:r>
              <a:rPr lang="en-US" sz="2400" dirty="0"/>
              <a:t>Cancer Metabolism &amp; Systems Toxicology Group, Division of Cancer, Department of Surgery and Cancer &amp; Division of Systems Medicine, Department of Metabolism, Digestion &amp; Reproduction, Imperial College London, Hammersmith Hospital Campus, London, UK *For further information contact: </a:t>
            </a:r>
            <a:r>
              <a:rPr lang="en-US" sz="2400" b="1" dirty="0"/>
              <a:t>lorenzo.fabbri@isglobal.org</a:t>
            </a:r>
            <a:endParaRPr lang="en-US" sz="2400" b="1" dirty="0">
              <a:cs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7057468-994B-4AFF-B463-07E6765CF97A}"/>
              </a:ext>
            </a:extLst>
          </p:cNvPr>
          <p:cNvSpPr txBox="1"/>
          <p:nvPr/>
        </p:nvSpPr>
        <p:spPr>
          <a:xfrm>
            <a:off x="530118" y="12684926"/>
            <a:ext cx="34932323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rgbClr val="3FA435"/>
                </a:solidFill>
              </a:rPr>
              <a:t>Background &amp; Objectives</a:t>
            </a: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general population is exposed to a cocktail of chemical exposures</a:t>
            </a:r>
            <a:endParaRPr lang="en-US" sz="320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Non-persistent endocrine disruptors (EDCs) are a class of chemicals that interfere with the endocrine system</a:t>
            </a:r>
            <a:endParaRPr lang="en-US" sz="320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early stages of life are particularly vulnerable to the effects of EDCs</a:t>
            </a:r>
            <a:endParaRPr lang="en-US" sz="320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Multi-</a:t>
            </a:r>
            <a:r>
              <a:rPr lang="en-US" sz="3200" dirty="0" err="1">
                <a:ea typeface="+mn-lt"/>
                <a:cs typeface="+mn-lt"/>
              </a:rPr>
              <a:t>omic</a:t>
            </a:r>
            <a:r>
              <a:rPr lang="en-US" sz="3200" dirty="0">
                <a:ea typeface="+mn-lt"/>
                <a:cs typeface="+mn-lt"/>
              </a:rPr>
              <a:t> signatures might provide mechanistic insights into the effect of EDC exposure, in particular before the onset of clinical symptoms in children</a:t>
            </a:r>
            <a:endParaRPr lang="en-US" sz="3200"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We aimed to identify multi-</a:t>
            </a:r>
            <a:r>
              <a:rPr lang="en-US" sz="3200" dirty="0" err="1">
                <a:ea typeface="+mn-lt"/>
                <a:cs typeface="+mn-lt"/>
              </a:rPr>
              <a:t>omic</a:t>
            </a:r>
            <a:r>
              <a:rPr lang="en-US" sz="3200" dirty="0">
                <a:ea typeface="+mn-lt"/>
                <a:cs typeface="+mn-lt"/>
              </a:rPr>
              <a:t> signatures associated with non-persistent EDCs using an integrative approach based on Partial Correlation Networks</a:t>
            </a:r>
            <a:endParaRPr lang="en-US" sz="3200" dirty="0">
              <a:cs typeface="Calibri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B6F1C1-6CD3-429B-8B24-8823C474BC8C}"/>
              </a:ext>
            </a:extLst>
          </p:cNvPr>
          <p:cNvSpPr txBox="1"/>
          <p:nvPr/>
        </p:nvSpPr>
        <p:spPr>
          <a:xfrm>
            <a:off x="530037" y="15975439"/>
            <a:ext cx="34932323" cy="707886"/>
          </a:xfrm>
          <a:prstGeom prst="rect">
            <a:avLst/>
          </a:prstGeom>
          <a:noFill/>
          <a:ln w="12700">
            <a:solidFill>
              <a:srgbClr val="3FA435"/>
            </a:solidFill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rgbClr val="3FA435"/>
                </a:solidFill>
              </a:rPr>
              <a:t>Methods</a:t>
            </a:r>
            <a:endParaRPr lang="en-US" dirty="0"/>
          </a:p>
        </p:txBody>
      </p:sp>
      <p:pic>
        <p:nvPicPr>
          <p:cNvPr id="11" name="Picture 11">
            <a:extLst>
              <a:ext uri="{FF2B5EF4-FFF2-40B4-BE49-F238E27FC236}">
                <a16:creationId xmlns:a16="http://schemas.microsoft.com/office/drawing/2014/main" id="{1C5918C2-8639-4CB6-A4B6-FCF0974DBCB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48039" y="16827232"/>
            <a:ext cx="35046632" cy="92399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3019FCA-F9FD-4585-8ECD-AACA95527370}"/>
              </a:ext>
            </a:extLst>
          </p:cNvPr>
          <p:cNvSpPr txBox="1"/>
          <p:nvPr/>
        </p:nvSpPr>
        <p:spPr>
          <a:xfrm>
            <a:off x="472282" y="26077881"/>
            <a:ext cx="35076669" cy="314123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rgbClr val="3FA435"/>
                </a:solidFill>
              </a:rPr>
              <a:t>Results</a:t>
            </a:r>
            <a:endParaRPr lang="en-US" sz="8200" dirty="0">
              <a:solidFill>
                <a:srgbClr val="000000"/>
              </a:solidFill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time-specific networks (</a:t>
            </a:r>
            <a:r>
              <a:rPr lang="en-US" sz="3200" dirty="0" err="1">
                <a:ea typeface="+mn-lt"/>
                <a:cs typeface="+mn-lt"/>
              </a:rPr>
              <a:t>N</a:t>
            </a:r>
            <a:r>
              <a:rPr lang="en-US" sz="3200" baseline="-25000" dirty="0" err="1">
                <a:ea typeface="+mn-lt"/>
                <a:cs typeface="+mn-lt"/>
              </a:rPr>
              <a:t>edges</a:t>
            </a:r>
            <a:r>
              <a:rPr lang="en-US" sz="3200" dirty="0">
                <a:ea typeface="+mn-lt"/>
                <a:cs typeface="+mn-lt"/>
              </a:rPr>
              <a:t>=1,064, </a:t>
            </a:r>
            <a:r>
              <a:rPr lang="en-US" sz="3200" dirty="0" err="1">
                <a:ea typeface="+mn-lt"/>
                <a:cs typeface="+mn-lt"/>
              </a:rPr>
              <a:t>N</a:t>
            </a:r>
            <a:r>
              <a:rPr lang="en-US" sz="3200" baseline="-25000" dirty="0" err="1">
                <a:ea typeface="+mn-lt"/>
                <a:cs typeface="+mn-lt"/>
              </a:rPr>
              <a:t>edges</a:t>
            </a:r>
            <a:r>
              <a:rPr lang="en-US" sz="3200" dirty="0">
                <a:ea typeface="+mn-lt"/>
                <a:cs typeface="+mn-lt"/>
              </a:rPr>
              <a:t>=1,109) included associations of comparable strength (ρ=0.09 (-0.09, 0.11) for both) and statistical significance (q=0.008 (0.001, 0.025), q=0.01 (0.001, 0.027)). The significant edges represented less than 3% of the possible connections</a:t>
            </a:r>
            <a:endParaRPr lang="en-US" sz="3200" dirty="0">
              <a:solidFill>
                <a:srgbClr val="000000"/>
              </a:solidFill>
              <a:cs typeface="Calibri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merged network consisted of </a:t>
            </a:r>
            <a:r>
              <a:rPr lang="en-US" sz="3200" dirty="0" err="1">
                <a:ea typeface="+mn-lt"/>
                <a:cs typeface="+mn-lt"/>
              </a:rPr>
              <a:t>N</a:t>
            </a:r>
            <a:r>
              <a:rPr lang="en-US" sz="3200" baseline="-25000" dirty="0" err="1">
                <a:ea typeface="+mn-lt"/>
                <a:cs typeface="+mn-lt"/>
              </a:rPr>
              <a:t>edges</a:t>
            </a:r>
            <a:r>
              <a:rPr lang="en-US" sz="3200" dirty="0">
                <a:ea typeface="+mn-lt"/>
                <a:cs typeface="+mn-lt"/>
              </a:rPr>
              <a:t>=229</a:t>
            </a:r>
            <a:endParaRPr lang="en-US" dirty="0"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Graph merging led to the exclusion of the majority of exposure-</a:t>
            </a:r>
            <a:r>
              <a:rPr lang="en-US" sz="3200" dirty="0" err="1">
                <a:ea typeface="+mn-lt"/>
                <a:cs typeface="+mn-lt"/>
              </a:rPr>
              <a:t>omic</a:t>
            </a:r>
            <a:r>
              <a:rPr lang="en-US" sz="3200" dirty="0">
                <a:ea typeface="+mn-lt"/>
                <a:cs typeface="+mn-lt"/>
              </a:rPr>
              <a:t> connections (Figure 1). Notably, none of the protein-exposure associations were reproducible</a:t>
            </a:r>
            <a:endParaRPr lang="en-US"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merged network consisted of 32 connected components, 3 of which included mixed exposure-</a:t>
            </a:r>
            <a:r>
              <a:rPr lang="en-US" sz="3200" dirty="0" err="1">
                <a:ea typeface="+mn-lt"/>
                <a:cs typeface="+mn-lt"/>
              </a:rPr>
              <a:t>omic</a:t>
            </a:r>
            <a:r>
              <a:rPr lang="en-US" sz="3200" dirty="0">
                <a:ea typeface="+mn-lt"/>
                <a:cs typeface="+mn-lt"/>
              </a:rPr>
              <a:t> connections (Figure 2)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13" name="Picture 13">
            <a:extLst>
              <a:ext uri="{FF2B5EF4-FFF2-40B4-BE49-F238E27FC236}">
                <a16:creationId xmlns:a16="http://schemas.microsoft.com/office/drawing/2014/main" id="{FD34D56A-233B-4931-9352-4A565EAB54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92317" y="36196426"/>
            <a:ext cx="13598361" cy="8111775"/>
          </a:xfrm>
          <a:prstGeom prst="rect">
            <a:avLst/>
          </a:prstGeom>
        </p:spPr>
      </p:pic>
      <p:pic>
        <p:nvPicPr>
          <p:cNvPr id="3" name="Picture 3">
            <a:extLst>
              <a:ext uri="{FF2B5EF4-FFF2-40B4-BE49-F238E27FC236}">
                <a16:creationId xmlns:a16="http://schemas.microsoft.com/office/drawing/2014/main" id="{723E62B8-49A1-40B1-985D-A080BBB9396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3500" y="29211314"/>
            <a:ext cx="10480492" cy="6293254"/>
          </a:xfrm>
          <a:prstGeom prst="rect">
            <a:avLst/>
          </a:prstGeom>
        </p:spPr>
      </p:pic>
      <p:pic>
        <p:nvPicPr>
          <p:cNvPr id="4" name="Picture 6">
            <a:extLst>
              <a:ext uri="{FF2B5EF4-FFF2-40B4-BE49-F238E27FC236}">
                <a16:creationId xmlns:a16="http://schemas.microsoft.com/office/drawing/2014/main" id="{C72530D9-14BA-42C7-BBA8-7586F3C97F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4596" y="29211313"/>
            <a:ext cx="10509361" cy="6293254"/>
          </a:xfrm>
          <a:prstGeom prst="rect">
            <a:avLst/>
          </a:prstGeom>
        </p:spPr>
      </p:pic>
      <p:pic>
        <p:nvPicPr>
          <p:cNvPr id="7" name="Picture 7">
            <a:extLst>
              <a:ext uri="{FF2B5EF4-FFF2-40B4-BE49-F238E27FC236}">
                <a16:creationId xmlns:a16="http://schemas.microsoft.com/office/drawing/2014/main" id="{45AFC9F8-C89F-4F91-AE8F-7A887E2AF92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955690" y="29211313"/>
            <a:ext cx="10509361" cy="6293254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DEEE812-2B64-4F57-8697-48D62C029376}"/>
              </a:ext>
            </a:extLst>
          </p:cNvPr>
          <p:cNvSpPr txBox="1"/>
          <p:nvPr/>
        </p:nvSpPr>
        <p:spPr>
          <a:xfrm>
            <a:off x="527190" y="35744449"/>
            <a:ext cx="105090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FA435"/>
                </a:solidFill>
              </a:rPr>
              <a:t>Figure 2.</a:t>
            </a:r>
            <a:r>
              <a:rPr lang="en-US" sz="2400" dirty="0"/>
              <a:t> Clusters (i.e. connected components) of EDC exposure-</a:t>
            </a:r>
            <a:r>
              <a:rPr lang="en-US" sz="2400" dirty="0" err="1"/>
              <a:t>omic</a:t>
            </a:r>
            <a:r>
              <a:rPr lang="en-US" sz="2400" dirty="0"/>
              <a:t> associations.</a:t>
            </a:r>
            <a:endParaRPr lang="en-US" sz="2400" dirty="0">
              <a:cs typeface="Calibri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65709599-CC79-4DF3-B9C3-4510EC6578C3}"/>
              </a:ext>
            </a:extLst>
          </p:cNvPr>
          <p:cNvSpPr txBox="1"/>
          <p:nvPr/>
        </p:nvSpPr>
        <p:spPr>
          <a:xfrm>
            <a:off x="6476806" y="45445696"/>
            <a:ext cx="23182572" cy="31700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>
                <a:solidFill>
                  <a:srgbClr val="3FA435"/>
                </a:solidFill>
              </a:rPr>
              <a:t>Conclusions</a:t>
            </a:r>
            <a:endParaRPr lang="en-US" sz="4000" b="1" dirty="0">
              <a:solidFill>
                <a:srgbClr val="3FA435"/>
              </a:solidFill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We integrated Multi-</a:t>
            </a:r>
            <a:r>
              <a:rPr lang="en-US" sz="3200" dirty="0" err="1">
                <a:ea typeface="+mn-lt"/>
                <a:cs typeface="+mn-lt"/>
              </a:rPr>
              <a:t>Omic</a:t>
            </a:r>
            <a:r>
              <a:rPr lang="en-US" sz="3200" dirty="0">
                <a:ea typeface="+mn-lt"/>
                <a:cs typeface="+mn-lt"/>
              </a:rPr>
              <a:t> and exposure data from a child cohort using an integrative approach, and we identified associations reproducible across time points</a:t>
            </a:r>
            <a:endParaRPr lang="en-US" sz="3200" dirty="0"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The association between DEP and Serotonin (ρ=0.09 for both time points) was reproducible. Exposure to Organophosphate pesticides has been linked to a variety of brain disorders [4], potentially through the serotonergic system</a:t>
            </a:r>
            <a:endParaRPr lang="en-US" dirty="0">
              <a:cs typeface="Calibri" panose="020F0502020204030204"/>
            </a:endParaRPr>
          </a:p>
          <a:p>
            <a:pPr marL="457200" indent="-457200">
              <a:buFont typeface="Arial"/>
              <a:buChar char="•"/>
            </a:pPr>
            <a:r>
              <a:rPr lang="en-US" sz="3200" dirty="0">
                <a:ea typeface="+mn-lt"/>
                <a:cs typeface="+mn-lt"/>
              </a:rPr>
              <a:t>In future work we plan to include methylation data</a:t>
            </a:r>
            <a:endParaRPr lang="en-US" dirty="0">
              <a:ea typeface="+mn-lt"/>
              <a:cs typeface="+mn-lt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C988A50-ED53-4ED8-94F2-88A46D70BAAC}"/>
              </a:ext>
            </a:extLst>
          </p:cNvPr>
          <p:cNvSpPr txBox="1"/>
          <p:nvPr/>
        </p:nvSpPr>
        <p:spPr>
          <a:xfrm>
            <a:off x="10261317" y="48935461"/>
            <a:ext cx="14261999" cy="2185214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>
                <a:solidFill>
                  <a:srgbClr val="3FA435"/>
                </a:solidFill>
                <a:cs typeface="Calibri" panose="020F0502020204030204"/>
              </a:rPr>
              <a:t>References</a:t>
            </a:r>
            <a:r>
              <a:rPr lang="en-US" sz="4000" b="1" dirty="0">
                <a:solidFill>
                  <a:srgbClr val="3FA435"/>
                </a:solidFill>
                <a:ea typeface="+mn-lt"/>
                <a:cs typeface="+mn-lt"/>
              </a:rPr>
              <a:t> </a:t>
            </a:r>
            <a:r>
              <a:rPr lang="en-US" sz="2400" dirty="0">
                <a:ea typeface="+mn-lt"/>
                <a:cs typeface="+mn-lt"/>
              </a:rPr>
              <a:t>[1] </a:t>
            </a:r>
            <a:r>
              <a:rPr lang="en-US" sz="2400" dirty="0" err="1">
                <a:ea typeface="+mn-lt"/>
                <a:cs typeface="+mn-lt"/>
              </a:rPr>
              <a:t>Vrijheid</a:t>
            </a:r>
            <a:r>
              <a:rPr lang="en-US" sz="2400" dirty="0">
                <a:ea typeface="+mn-lt"/>
                <a:cs typeface="+mn-lt"/>
              </a:rPr>
              <a:t> M, et al. "The human early-life exposome (HELIX): project rationale and design." (2014). [2] Casas M, et al. "Variability of urinary concentrations of non-persistent chemicals in pregnant women and school-aged children." (2018). [3] Schafer J, Strimmer K. "A Shrinkage Approach to Large-Scale Covariance Matrix Estimation and Implications for Functional Genomics." (2005). [4] </a:t>
            </a:r>
            <a:r>
              <a:rPr lang="en-US" sz="2400" dirty="0" err="1">
                <a:ea typeface="+mn-lt"/>
                <a:cs typeface="+mn-lt"/>
              </a:rPr>
              <a:t>Sarrouilhe</a:t>
            </a:r>
            <a:r>
              <a:rPr lang="en-US" sz="2400" dirty="0">
                <a:ea typeface="+mn-lt"/>
                <a:cs typeface="+mn-lt"/>
              </a:rPr>
              <a:t> D, et al. "Is the Exposome Involved in Brain Disorders through the Serotoninergic System?" (2021)</a:t>
            </a:r>
            <a:endParaRPr lang="en-US" sz="2400" dirty="0">
              <a:cs typeface="Calibri" panose="020F0502020204030204"/>
            </a:endParaRPr>
          </a:p>
        </p:txBody>
      </p:sp>
      <p:pic>
        <p:nvPicPr>
          <p:cNvPr id="10" name="Picture 15" descr="A picture containing text&#10;&#10;Description automatically generated">
            <a:extLst>
              <a:ext uri="{FF2B5EF4-FFF2-40B4-BE49-F238E27FC236}">
                <a16:creationId xmlns:a16="http://schemas.microsoft.com/office/drawing/2014/main" id="{60FD67F2-1425-41D5-81A6-E1F13F0424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987266" y="36773706"/>
            <a:ext cx="13569493" cy="811177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57398E0-639A-4DE9-AE76-0AF1E8DAF151}"/>
              </a:ext>
            </a:extLst>
          </p:cNvPr>
          <p:cNvSpPr txBox="1"/>
          <p:nvPr/>
        </p:nvSpPr>
        <p:spPr>
          <a:xfrm>
            <a:off x="18944789" y="43653218"/>
            <a:ext cx="1050900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FA435"/>
                </a:solidFill>
              </a:rPr>
              <a:t>Figure 1.</a:t>
            </a:r>
            <a:r>
              <a:rPr lang="en-US" sz="2400" dirty="0"/>
              <a:t> </a:t>
            </a:r>
            <a:r>
              <a:rPr lang="en-US" sz="2400" dirty="0">
                <a:ea typeface="+mn-lt"/>
                <a:cs typeface="+mn-lt"/>
              </a:rPr>
              <a:t>Multilevel pie chart showing the proportion of edge types for the time-specific and merged networks. e = exposure, </a:t>
            </a:r>
            <a:r>
              <a:rPr lang="en-US" sz="2400" dirty="0" err="1">
                <a:ea typeface="+mn-lt"/>
                <a:cs typeface="+mn-lt"/>
              </a:rPr>
              <a:t>ms</a:t>
            </a:r>
            <a:r>
              <a:rPr lang="en-US" sz="2400" dirty="0">
                <a:ea typeface="+mn-lt"/>
                <a:cs typeface="+mn-lt"/>
              </a:rPr>
              <a:t> = serum metabolite, mu = urinary metabolite, p = protein.</a:t>
            </a:r>
            <a:endParaRPr lang="en-US" sz="2400" dirty="0">
              <a:cs typeface="Calibri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2B4D138-5DFC-411F-9791-0DC37E13D212}"/>
              </a:ext>
            </a:extLst>
          </p:cNvPr>
          <p:cNvSpPr txBox="1"/>
          <p:nvPr/>
        </p:nvSpPr>
        <p:spPr>
          <a:xfrm>
            <a:off x="3209351" y="44548011"/>
            <a:ext cx="10509006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>
                <a:solidFill>
                  <a:srgbClr val="3FA435"/>
                </a:solidFill>
              </a:rPr>
              <a:t>Figure 3.</a:t>
            </a:r>
            <a:r>
              <a:rPr lang="en-US" sz="2400" dirty="0"/>
              <a:t> </a:t>
            </a:r>
            <a:r>
              <a:rPr lang="en-US" sz="2400" dirty="0">
                <a:ea typeface="+mn-lt"/>
                <a:cs typeface="+mn-lt"/>
              </a:rPr>
              <a:t>Merged network showing all the connected components.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84A6033-F4D3-41C4-8F2A-F088EA3AAD55}"/>
              </a:ext>
            </a:extLst>
          </p:cNvPr>
          <p:cNvSpPr/>
          <p:nvPr/>
        </p:nvSpPr>
        <p:spPr>
          <a:xfrm>
            <a:off x="514890" y="26074399"/>
            <a:ext cx="34960401" cy="634999"/>
          </a:xfrm>
          <a:prstGeom prst="rect">
            <a:avLst/>
          </a:prstGeom>
          <a:noFill/>
          <a:ln w="12700">
            <a:solidFill>
              <a:srgbClr val="3FA4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58D57AE-890B-423D-8CF4-918425476B72}"/>
              </a:ext>
            </a:extLst>
          </p:cNvPr>
          <p:cNvSpPr/>
          <p:nvPr/>
        </p:nvSpPr>
        <p:spPr>
          <a:xfrm>
            <a:off x="543675" y="12681463"/>
            <a:ext cx="34931533" cy="663864"/>
          </a:xfrm>
          <a:prstGeom prst="rect">
            <a:avLst/>
          </a:prstGeom>
          <a:noFill/>
          <a:ln w="12700">
            <a:solidFill>
              <a:srgbClr val="3FA4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BBAAA98-FE15-4B0A-AD88-AB81AE20427D}"/>
              </a:ext>
            </a:extLst>
          </p:cNvPr>
          <p:cNvSpPr/>
          <p:nvPr/>
        </p:nvSpPr>
        <p:spPr>
          <a:xfrm>
            <a:off x="6490441" y="45442222"/>
            <a:ext cx="23181780" cy="634999"/>
          </a:xfrm>
          <a:prstGeom prst="rect">
            <a:avLst/>
          </a:prstGeom>
          <a:noFill/>
          <a:ln w="12700">
            <a:solidFill>
              <a:srgbClr val="3FA43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351549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39</TotalTime>
  <Words>780</Words>
  <Application>Microsoft Macintosh PowerPoint</Application>
  <PresentationFormat>Custom</PresentationFormat>
  <Paragraphs>24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Thème Office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Marie HAUDUROY</dc:creator>
  <cp:lastModifiedBy>Lorenzo Fabbri</cp:lastModifiedBy>
  <cp:revision>352</cp:revision>
  <dcterms:created xsi:type="dcterms:W3CDTF">2019-07-18T12:38:43Z</dcterms:created>
  <dcterms:modified xsi:type="dcterms:W3CDTF">2022-01-07T14:38:08Z</dcterms:modified>
</cp:coreProperties>
</file>